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8" r:id="rId3"/>
    <p:sldId id="265" r:id="rId4"/>
    <p:sldId id="268" r:id="rId5"/>
    <p:sldId id="266" r:id="rId6"/>
    <p:sldId id="261" r:id="rId7"/>
    <p:sldId id="269" r:id="rId8"/>
    <p:sldId id="270"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810F7-7B58-4C38-B8B9-3A19335F776E}" type="datetimeFigureOut">
              <a:rPr lang="en-US" smtClean="0"/>
              <a:pPr/>
              <a:t>9/16/2013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FF565D-098C-4396-A377-81D2072EC9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9/16/2013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9/16/2013</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9/16/2013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gslagr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066800"/>
            <a:ext cx="7924800" cy="2514600"/>
          </a:xfrm>
        </p:spPr>
        <p:txBody>
          <a:bodyPr>
            <a:normAutofit fontScale="90000"/>
          </a:bodyPr>
          <a:lstStyle/>
          <a:p>
            <a:pPr algn="ctr"/>
            <a:r>
              <a:rPr lang="en-US" sz="7200" dirty="0" smtClean="0"/>
              <a:t>An Overview of</a:t>
            </a:r>
            <a:r>
              <a:rPr sz="7200" dirty="0" smtClean="0"/>
              <a:t>  </a:t>
            </a:r>
            <a:r>
              <a:rPr lang="en-US" sz="7200" dirty="0" smtClean="0"/>
              <a:t>Rgsl Agro, India</a:t>
            </a:r>
            <a:br>
              <a:rPr lang="en-US" sz="7200" dirty="0" smtClean="0"/>
            </a:br>
            <a:r>
              <a:rPr lang="en-US" dirty="0" smtClean="0"/>
              <a:t/>
            </a:r>
            <a:br>
              <a:rPr lang="en-US" dirty="0" smtClean="0"/>
            </a:br>
            <a:endParaRPr lang="en-US" dirty="0"/>
          </a:p>
        </p:txBody>
      </p:sp>
      <p:sp>
        <p:nvSpPr>
          <p:cNvPr id="3" name="Subtitle 2"/>
          <p:cNvSpPr>
            <a:spLocks noGrp="1"/>
          </p:cNvSpPr>
          <p:nvPr>
            <p:ph type="subTitle" idx="1"/>
          </p:nvPr>
        </p:nvSpPr>
        <p:spPr>
          <a:xfrm flipH="1">
            <a:off x="6065519" y="6248400"/>
            <a:ext cx="3002281" cy="609600"/>
          </a:xfrm>
        </p:spPr>
        <p:txBody>
          <a:bodyPr>
            <a:normAutofit fontScale="92500"/>
          </a:bodyPr>
          <a:lstStyle/>
          <a:p>
            <a:r>
              <a:rPr lang="en-US" sz="2800" dirty="0" smtClean="0"/>
              <a:t>www.rgslagro.com</a:t>
            </a:r>
            <a:endParaRPr lang="en-US" sz="2800" dirty="0">
              <a:latin typeface="Andalus" pitchFamily="18" charset="-78"/>
              <a:cs typeface="Andalus" pitchFamily="18" charset="-78"/>
            </a:endParaRPr>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pic>
        <p:nvPicPr>
          <p:cNvPr id="1030" name="Picture 6" descr="C:\Users\admin\Desktop\golden sella.jpg"/>
          <p:cNvPicPr>
            <a:picLocks noChangeAspect="1" noChangeArrowheads="1"/>
          </p:cNvPicPr>
          <p:nvPr/>
        </p:nvPicPr>
        <p:blipFill>
          <a:blip r:embed="rId3" cstate="print"/>
          <a:srcRect/>
          <a:stretch>
            <a:fillRect/>
          </a:stretch>
        </p:blipFill>
        <p:spPr bwMode="auto">
          <a:xfrm>
            <a:off x="6781800" y="3657600"/>
            <a:ext cx="2362200" cy="1600201"/>
          </a:xfrm>
          <a:prstGeom prst="rect">
            <a:avLst/>
          </a:prstGeom>
          <a:noFill/>
        </p:spPr>
      </p:pic>
      <p:pic>
        <p:nvPicPr>
          <p:cNvPr id="1031" name="Picture 7" descr="C:\Users\admin\Desktop\Pusa Steam.jpg"/>
          <p:cNvPicPr>
            <a:picLocks noChangeAspect="1" noChangeArrowheads="1"/>
          </p:cNvPicPr>
          <p:nvPr/>
        </p:nvPicPr>
        <p:blipFill>
          <a:blip r:embed="rId4" cstate="print"/>
          <a:srcRect/>
          <a:stretch>
            <a:fillRect/>
          </a:stretch>
        </p:blipFill>
        <p:spPr bwMode="auto">
          <a:xfrm>
            <a:off x="4572000" y="3657600"/>
            <a:ext cx="2160495" cy="1619288"/>
          </a:xfrm>
          <a:prstGeom prst="rect">
            <a:avLst/>
          </a:prstGeom>
          <a:noFill/>
        </p:spPr>
      </p:pic>
      <p:pic>
        <p:nvPicPr>
          <p:cNvPr id="1032" name="Picture 8" descr="C:\Users\admin\Desktop\whiterice.jpg"/>
          <p:cNvPicPr>
            <a:picLocks noChangeAspect="1" noChangeArrowheads="1"/>
          </p:cNvPicPr>
          <p:nvPr/>
        </p:nvPicPr>
        <p:blipFill>
          <a:blip r:embed="rId5" cstate="print"/>
          <a:srcRect/>
          <a:stretch>
            <a:fillRect/>
          </a:stretch>
        </p:blipFill>
        <p:spPr bwMode="auto">
          <a:xfrm>
            <a:off x="0" y="3657600"/>
            <a:ext cx="2057400" cy="1600200"/>
          </a:xfrm>
          <a:prstGeom prst="rect">
            <a:avLst/>
          </a:prstGeom>
          <a:noFill/>
        </p:spPr>
      </p:pic>
      <p:pic>
        <p:nvPicPr>
          <p:cNvPr id="1033" name="Picture 9" descr="C:\Users\admin\Desktop\100% Broken Rice.jpg"/>
          <p:cNvPicPr>
            <a:picLocks noChangeAspect="1" noChangeArrowheads="1"/>
          </p:cNvPicPr>
          <p:nvPr/>
        </p:nvPicPr>
        <p:blipFill>
          <a:blip r:embed="rId6" cstate="print"/>
          <a:srcRect/>
          <a:stretch>
            <a:fillRect/>
          </a:stretch>
        </p:blipFill>
        <p:spPr bwMode="auto">
          <a:xfrm>
            <a:off x="2133600" y="3657600"/>
            <a:ext cx="2362200" cy="1600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22287"/>
            <a:ext cx="9156700" cy="1470025"/>
          </a:xfrm>
        </p:spPr>
        <p:txBody>
          <a:bodyPr>
            <a:normAutofit/>
          </a:bodyPr>
          <a:lstStyle/>
          <a:p>
            <a:pPr algn="ctr"/>
            <a:r>
              <a:rPr lang="en-US" dirty="0" smtClean="0"/>
              <a:t>About Us</a:t>
            </a:r>
            <a:endParaRPr lang="en-US" dirty="0"/>
          </a:p>
        </p:txBody>
      </p:sp>
      <p:sp>
        <p:nvSpPr>
          <p:cNvPr id="3" name="Subtitle 2"/>
          <p:cNvSpPr>
            <a:spLocks noGrp="1"/>
          </p:cNvSpPr>
          <p:nvPr>
            <p:ph type="subTitle" idx="1"/>
          </p:nvPr>
        </p:nvSpPr>
        <p:spPr>
          <a:xfrm>
            <a:off x="433050" y="2590800"/>
            <a:ext cx="8177550" cy="3657600"/>
          </a:xfrm>
        </p:spPr>
        <p:txBody>
          <a:bodyPr>
            <a:normAutofit fontScale="85000" lnSpcReduction="20000"/>
          </a:bodyPr>
          <a:lstStyle/>
          <a:p>
            <a:pPr algn="l"/>
            <a:r>
              <a:rPr lang="en-US" dirty="0" smtClean="0"/>
              <a:t>We are a team of experienced professionals in the field of “</a:t>
            </a:r>
            <a:r>
              <a:rPr lang="en-US" b="1" u="sng" dirty="0" smtClean="0"/>
              <a:t>International Agro Product Trading</a:t>
            </a:r>
            <a:r>
              <a:rPr lang="en-US" dirty="0" smtClean="0"/>
              <a:t>” with specialization in offering Rice for Exports from India.</a:t>
            </a:r>
          </a:p>
          <a:p>
            <a:r>
              <a:rPr lang="en-US" dirty="0" smtClean="0"/>
              <a:t> </a:t>
            </a:r>
          </a:p>
          <a:p>
            <a:pPr algn="l"/>
            <a:r>
              <a:rPr lang="en-US" sz="2100" b="1" u="sng" dirty="0" smtClean="0"/>
              <a:t>Our strength lies in:-</a:t>
            </a:r>
          </a:p>
          <a:p>
            <a:pPr algn="l"/>
            <a:endParaRPr lang="en-US" dirty="0" smtClean="0"/>
          </a:p>
          <a:p>
            <a:pPr lvl="0" algn="l">
              <a:buFont typeface="Wingdings" pitchFamily="2" charset="2"/>
              <a:buChar char="ü"/>
            </a:pPr>
            <a:r>
              <a:rPr lang="en-US" dirty="0" smtClean="0"/>
              <a:t> Updating customer on regular commodity price movement, currency fluctuations, Government  policies, Sea Freight movement enabling buyer to take firm purchase decisions.  </a:t>
            </a:r>
          </a:p>
          <a:p>
            <a:pPr lvl="0" algn="l">
              <a:buFont typeface="Wingdings" pitchFamily="2" charset="2"/>
              <a:buChar char="ü"/>
            </a:pPr>
            <a:endParaRPr lang="en-US" dirty="0" smtClean="0"/>
          </a:p>
          <a:p>
            <a:pPr lvl="0" algn="l">
              <a:buFont typeface="Wingdings" pitchFamily="2" charset="2"/>
              <a:buChar char="ü"/>
            </a:pPr>
            <a:r>
              <a:rPr lang="en-US" dirty="0" smtClean="0"/>
              <a:t> Serving customer specific need on Quality, Packaging, Branding, Rice Variety and other required standards.</a:t>
            </a:r>
          </a:p>
          <a:p>
            <a:pPr lvl="0" algn="l">
              <a:buFont typeface="Wingdings" pitchFamily="2" charset="2"/>
              <a:buChar char="ü"/>
            </a:pPr>
            <a:endParaRPr lang="en-US" dirty="0" smtClean="0"/>
          </a:p>
          <a:p>
            <a:pPr lvl="0" algn="l">
              <a:buFont typeface="Wingdings" pitchFamily="2" charset="2"/>
              <a:buChar char="ü"/>
            </a:pPr>
            <a:r>
              <a:rPr lang="en-US" dirty="0" smtClean="0"/>
              <a:t> Timely Shipment deliveries (whether on Ex-factory, FOR, FOB, CIF terms).</a:t>
            </a:r>
          </a:p>
          <a:p>
            <a:pPr lvl="0" algn="l">
              <a:buFont typeface="Wingdings" pitchFamily="2" charset="2"/>
              <a:buChar char="ü"/>
            </a:pPr>
            <a:endParaRPr lang="en-US" dirty="0" smtClean="0"/>
          </a:p>
          <a:p>
            <a:pPr lvl="0" algn="l">
              <a:buFont typeface="Wingdings" pitchFamily="2" charset="2"/>
              <a:buChar char="ü"/>
            </a:pPr>
            <a:r>
              <a:rPr lang="en-US" dirty="0" smtClean="0"/>
              <a:t> Offering best competitive price &amp; handling big volume business.</a:t>
            </a:r>
          </a:p>
          <a:p>
            <a:pPr algn="l"/>
            <a:endParaRPr lang="en-US" dirty="0" smtClean="0"/>
          </a:p>
          <a:p>
            <a:pPr algn="l"/>
            <a:endParaRPr lang="en-US" dirty="0" smtClean="0"/>
          </a:p>
          <a:p>
            <a:pPr algn="l"/>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9156700" cy="1295400"/>
          </a:xfrm>
        </p:spPr>
        <p:txBody>
          <a:bodyPr>
            <a:normAutofit/>
          </a:bodyPr>
          <a:lstStyle/>
          <a:p>
            <a:pPr algn="ctr"/>
            <a:r>
              <a:rPr smtClean="0"/>
              <a:t>Our Vision &amp; Mission</a:t>
            </a:r>
            <a:endParaRPr lang="en-US" dirty="0"/>
          </a:p>
        </p:txBody>
      </p:sp>
      <p:sp>
        <p:nvSpPr>
          <p:cNvPr id="3" name="Subtitle 2"/>
          <p:cNvSpPr>
            <a:spLocks noGrp="1"/>
          </p:cNvSpPr>
          <p:nvPr>
            <p:ph type="subTitle" idx="1"/>
          </p:nvPr>
        </p:nvSpPr>
        <p:spPr>
          <a:xfrm>
            <a:off x="433050" y="1371600"/>
            <a:ext cx="7796550" cy="4038600"/>
          </a:xfrm>
        </p:spPr>
        <p:txBody>
          <a:bodyPr>
            <a:normAutofit/>
          </a:bodyPr>
          <a:lstStyle/>
          <a:p>
            <a:pPr algn="l"/>
            <a:endParaRPr lang="en-US" dirty="0" smtClean="0"/>
          </a:p>
          <a:p>
            <a:pPr algn="l"/>
            <a:endParaRPr lang="en-US" dirty="0" smtClean="0"/>
          </a:p>
          <a:p>
            <a:pPr algn="l"/>
            <a:r>
              <a:rPr lang="en-US" sz="2400" b="1" dirty="0" smtClean="0"/>
              <a:t>Our Vision: </a:t>
            </a:r>
            <a:r>
              <a:rPr lang="en-US" dirty="0" smtClean="0"/>
              <a:t>To feed the World with quality agro products most economically.</a:t>
            </a:r>
          </a:p>
          <a:p>
            <a:pPr algn="l"/>
            <a:endParaRPr lang="en-US" dirty="0" smtClean="0"/>
          </a:p>
          <a:p>
            <a:pPr algn="l"/>
            <a:r>
              <a:rPr lang="en-US" sz="2400" b="1" dirty="0" smtClean="0">
                <a:effectLst>
                  <a:outerShdw blurRad="38100" dist="38100" dir="2700000" algn="tl">
                    <a:srgbClr val="000000">
                      <a:alpha val="43137"/>
                    </a:srgbClr>
                  </a:outerShdw>
                </a:effectLst>
              </a:rPr>
              <a:t>Our Mission</a:t>
            </a:r>
            <a:r>
              <a:rPr lang="en-US" sz="1800" b="1" dirty="0" smtClean="0"/>
              <a:t>: </a:t>
            </a:r>
            <a:r>
              <a:rPr lang="en-US" dirty="0" smtClean="0"/>
              <a:t>Selling highest quality agro products from every      part of World to every part of the World with 100% customer satisfaction.</a:t>
            </a:r>
          </a:p>
          <a:p>
            <a:pPr algn="l"/>
            <a:endParaRPr lang="en-US" dirty="0" smtClean="0"/>
          </a:p>
          <a:p>
            <a:endParaRPr lang="en-US" dirty="0" smtClean="0"/>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pic>
        <p:nvPicPr>
          <p:cNvPr id="1027" name="Picture 3" descr="C:\Users\admin\Desktop\globe-hands.gif"/>
          <p:cNvPicPr>
            <a:picLocks noChangeAspect="1" noChangeArrowheads="1"/>
          </p:cNvPicPr>
          <p:nvPr/>
        </p:nvPicPr>
        <p:blipFill>
          <a:blip r:embed="rId3" cstate="print"/>
          <a:srcRect/>
          <a:stretch>
            <a:fillRect/>
          </a:stretch>
        </p:blipFill>
        <p:spPr bwMode="auto">
          <a:xfrm>
            <a:off x="0" y="5257800"/>
            <a:ext cx="2209800" cy="1600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3050" y="1905000"/>
            <a:ext cx="7796550" cy="3886200"/>
          </a:xfrm>
        </p:spPr>
        <p:txBody>
          <a:bodyPr>
            <a:normAutofit/>
          </a:bodyPr>
          <a:lstStyle/>
          <a:p>
            <a:pPr lvl="0" algn="l">
              <a:buFont typeface="Wingdings" pitchFamily="2" charset="2"/>
              <a:buChar char="Ø"/>
            </a:pPr>
            <a:r>
              <a:rPr lang="en-US" dirty="0" smtClean="0"/>
              <a:t> India is expected to share 28% of Global rice trade of 38 million tons (approx) this year to become number one World rice exporter.</a:t>
            </a:r>
          </a:p>
          <a:p>
            <a:pPr lvl="0" algn="l">
              <a:buFont typeface="Wingdings" pitchFamily="2" charset="2"/>
              <a:buChar char="Ø"/>
            </a:pPr>
            <a:endParaRPr lang="en-US" dirty="0" smtClean="0"/>
          </a:p>
          <a:p>
            <a:pPr lvl="0" algn="l">
              <a:buFont typeface="Wingdings" pitchFamily="2" charset="2"/>
              <a:buChar char="Ø"/>
            </a:pPr>
            <a:r>
              <a:rPr lang="en-US" dirty="0" smtClean="0"/>
              <a:t> Indian Rice exports </a:t>
            </a:r>
            <a:r>
              <a:rPr lang="en-US" dirty="0" smtClean="0"/>
              <a:t>projection is 11 </a:t>
            </a:r>
            <a:r>
              <a:rPr lang="en-US" dirty="0" smtClean="0"/>
              <a:t>million tons for year 2013-2014. In 11 million tons, Basmati rice exports are expected 3.5 million tons &amp; 7.5 million tons from Non Basmati rice.</a:t>
            </a:r>
          </a:p>
          <a:p>
            <a:pPr lvl="0" algn="l">
              <a:buFont typeface="Wingdings" pitchFamily="2" charset="2"/>
              <a:buChar char="Ø"/>
            </a:pPr>
            <a:endParaRPr lang="en-US" dirty="0" smtClean="0"/>
          </a:p>
          <a:p>
            <a:pPr lvl="0" algn="l">
              <a:buFont typeface="Wingdings" pitchFamily="2" charset="2"/>
              <a:buChar char="Ø"/>
            </a:pPr>
            <a:r>
              <a:rPr lang="en-US" dirty="0" smtClean="0"/>
              <a:t> In terms of value, rice exports are expected to touch figure of $6.5 billion in year 2013-14. </a:t>
            </a:r>
          </a:p>
          <a:p>
            <a:pPr algn="l"/>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sp>
        <p:nvSpPr>
          <p:cNvPr id="7" name="Title 6"/>
          <p:cNvSpPr>
            <a:spLocks noGrp="1"/>
          </p:cNvSpPr>
          <p:nvPr>
            <p:ph type="ctrTitle"/>
          </p:nvPr>
        </p:nvSpPr>
        <p:spPr>
          <a:xfrm>
            <a:off x="429064" y="1203960"/>
            <a:ext cx="8029136" cy="2301240"/>
          </a:xfrm>
        </p:spPr>
        <p:txBody>
          <a:bodyPr/>
          <a:lstStyle/>
          <a:p>
            <a:pPr algn="ctr"/>
            <a:r>
              <a:rPr smtClean="0"/>
              <a:t> About Indian Rice Trade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500" y="815975"/>
            <a:ext cx="9156700" cy="1470025"/>
          </a:xfrm>
        </p:spPr>
        <p:txBody>
          <a:bodyPr>
            <a:normAutofit/>
          </a:bodyPr>
          <a:lstStyle/>
          <a:p>
            <a:pPr algn="ctr"/>
            <a:r>
              <a:rPr smtClean="0"/>
              <a:t> ProductS We oFfer</a:t>
            </a:r>
            <a:endParaRPr lang="en-US" dirty="0"/>
          </a:p>
        </p:txBody>
      </p:sp>
      <p:sp>
        <p:nvSpPr>
          <p:cNvPr id="3" name="Subtitle 2"/>
          <p:cNvSpPr>
            <a:spLocks noGrp="1"/>
          </p:cNvSpPr>
          <p:nvPr>
            <p:ph type="subTitle" idx="1"/>
          </p:nvPr>
        </p:nvSpPr>
        <p:spPr>
          <a:xfrm>
            <a:off x="433050" y="2057400"/>
            <a:ext cx="8177550" cy="4114800"/>
          </a:xfrm>
        </p:spPr>
        <p:txBody>
          <a:bodyPr>
            <a:normAutofit fontScale="25000" lnSpcReduction="20000"/>
          </a:bodyPr>
          <a:lstStyle/>
          <a:p>
            <a:pPr algn="l"/>
            <a:r>
              <a:rPr lang="en-US" sz="8000" dirty="0" smtClean="0"/>
              <a:t>We Offer a wide range of Indian Origin Rice grades as per Country specific customer needs, Branding, Packaging etc requirements. Our Product Range is broadly categorized into two rice Grades which we offer in different forms like Brown, Raw, Parboiled, Steamed etc:-</a:t>
            </a:r>
          </a:p>
          <a:p>
            <a:pPr algn="l"/>
            <a:r>
              <a:rPr lang="en-US" sz="6400" dirty="0" smtClean="0"/>
              <a:t> </a:t>
            </a:r>
            <a:endParaRPr lang="en-US" sz="9600" dirty="0" smtClean="0"/>
          </a:p>
          <a:p>
            <a:pPr lvl="0" algn="l"/>
            <a:r>
              <a:rPr lang="en-US" sz="9600" b="1" dirty="0" smtClean="0"/>
              <a:t>Basmati Rice:-</a:t>
            </a:r>
          </a:p>
          <a:p>
            <a:pPr lvl="0" algn="l"/>
            <a:r>
              <a:rPr lang="en-US" sz="8000" dirty="0" smtClean="0"/>
              <a:t>Traditional Basmati Rice	1121 Basmati Rice         </a:t>
            </a:r>
          </a:p>
          <a:p>
            <a:pPr lvl="0" algn="l"/>
            <a:r>
              <a:rPr lang="en-US" sz="8000" dirty="0" smtClean="0"/>
              <a:t> PUSA Basmati Rice      		Sughanda Basmati Rice</a:t>
            </a:r>
          </a:p>
          <a:p>
            <a:pPr lvl="0" algn="l"/>
            <a:r>
              <a:rPr lang="en-US" sz="8000" dirty="0" smtClean="0"/>
              <a:t>Blended Basmati Rice      </a:t>
            </a:r>
          </a:p>
          <a:p>
            <a:pPr algn="l"/>
            <a:endParaRPr lang="en-US" sz="7200" dirty="0" smtClean="0"/>
          </a:p>
          <a:p>
            <a:pPr algn="l"/>
            <a:endParaRPr lang="en-US" sz="9600" dirty="0" smtClean="0"/>
          </a:p>
          <a:p>
            <a:pPr lvl="0" algn="l"/>
            <a:r>
              <a:rPr lang="en-US" sz="9600" b="1" dirty="0" smtClean="0"/>
              <a:t>Non Basmati Rice:-</a:t>
            </a:r>
          </a:p>
          <a:p>
            <a:pPr lvl="0" algn="l"/>
            <a:r>
              <a:rPr lang="en-US" sz="8000" dirty="0" smtClean="0"/>
              <a:t>Long Grain Rice            		Short Grain Rice           </a:t>
            </a:r>
          </a:p>
          <a:p>
            <a:pPr lvl="0" algn="l"/>
            <a:r>
              <a:rPr lang="en-US" sz="8000" dirty="0" smtClean="0"/>
              <a:t>Medium Grain Rice       		100% Broken Rice         </a:t>
            </a:r>
          </a:p>
          <a:p>
            <a:pPr algn="l"/>
            <a:endParaRPr lang="en-US" dirty="0" smtClean="0"/>
          </a:p>
          <a:p>
            <a:pPr algn="l"/>
            <a:endParaRPr lang="en-US" dirty="0" smtClean="0"/>
          </a:p>
          <a:p>
            <a:pPr algn="l"/>
            <a:endParaRPr lang="en-US" dirty="0" smtClean="0"/>
          </a:p>
          <a:p>
            <a:pPr algn="l"/>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pic>
        <p:nvPicPr>
          <p:cNvPr id="1026" name="Picture 2" descr="C:\Users\admin\Desktop\golden sella.jpg"/>
          <p:cNvPicPr>
            <a:picLocks noChangeAspect="1" noChangeArrowheads="1"/>
          </p:cNvPicPr>
          <p:nvPr/>
        </p:nvPicPr>
        <p:blipFill>
          <a:blip r:embed="rId3" cstate="print"/>
          <a:srcRect/>
          <a:stretch>
            <a:fillRect/>
          </a:stretch>
        </p:blipFill>
        <p:spPr bwMode="auto">
          <a:xfrm>
            <a:off x="7162800" y="2819400"/>
            <a:ext cx="1981200" cy="1654302"/>
          </a:xfrm>
          <a:prstGeom prst="rect">
            <a:avLst/>
          </a:prstGeom>
          <a:noFill/>
        </p:spPr>
      </p:pic>
      <p:pic>
        <p:nvPicPr>
          <p:cNvPr id="1027" name="Picture 3" descr="C:\Users\admin\Desktop\100% Broken Rice.jpg"/>
          <p:cNvPicPr>
            <a:picLocks noChangeAspect="1" noChangeArrowheads="1"/>
          </p:cNvPicPr>
          <p:nvPr/>
        </p:nvPicPr>
        <p:blipFill>
          <a:blip r:embed="rId4" cstate="print"/>
          <a:srcRect/>
          <a:stretch>
            <a:fillRect/>
          </a:stretch>
        </p:blipFill>
        <p:spPr bwMode="auto">
          <a:xfrm>
            <a:off x="7162800" y="4572000"/>
            <a:ext cx="1981200" cy="1600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22287"/>
            <a:ext cx="9156700" cy="1470025"/>
          </a:xfrm>
        </p:spPr>
        <p:txBody>
          <a:bodyPr>
            <a:normAutofit/>
          </a:bodyPr>
          <a:lstStyle/>
          <a:p>
            <a:pPr algn="ctr"/>
            <a:r>
              <a:rPr smtClean="0"/>
              <a:t>Basmati Rice</a:t>
            </a:r>
            <a:endParaRPr lang="en-US" dirty="0"/>
          </a:p>
        </p:txBody>
      </p:sp>
      <p:sp>
        <p:nvSpPr>
          <p:cNvPr id="3" name="Subtitle 2"/>
          <p:cNvSpPr>
            <a:spLocks noGrp="1"/>
          </p:cNvSpPr>
          <p:nvPr>
            <p:ph type="subTitle" idx="1"/>
          </p:nvPr>
        </p:nvSpPr>
        <p:spPr>
          <a:xfrm>
            <a:off x="433050" y="1544812"/>
            <a:ext cx="8558550" cy="4703588"/>
          </a:xfrm>
        </p:spPr>
        <p:txBody>
          <a:bodyPr>
            <a:normAutofit/>
          </a:bodyPr>
          <a:lstStyle/>
          <a:p>
            <a:pPr algn="l"/>
            <a:r>
              <a:rPr lang="en-US" dirty="0" smtClean="0"/>
              <a:t>We offer Basmati Rice grades in customer required Packaging (like 1 Kg pouch, 1 Kg Jar, 2 Kg pouch, 2 Kg Jar, 5 Kg Bag, 10 Kg Bag, 40 Kg Bag, 50 Kg Bag etc), Quality (SGS) standards,  Branding.</a:t>
            </a:r>
          </a:p>
          <a:p>
            <a:pPr algn="l"/>
            <a:r>
              <a:rPr lang="en-US" dirty="0" smtClean="0"/>
              <a:t> </a:t>
            </a:r>
          </a:p>
          <a:p>
            <a:pPr lvl="0" algn="l">
              <a:buFont typeface="Wingdings" pitchFamily="2" charset="2"/>
              <a:buChar char="Ø"/>
            </a:pPr>
            <a:r>
              <a:rPr lang="en-US" sz="1800" dirty="0" smtClean="0"/>
              <a:t> Traditional Basmati Rice  (Availability: Raw, Parboiled &amp; Steamed option)</a:t>
            </a:r>
          </a:p>
          <a:p>
            <a:pPr lvl="0" algn="l">
              <a:buFont typeface="Wingdings" pitchFamily="2" charset="2"/>
              <a:buChar char="Ø"/>
            </a:pPr>
            <a:r>
              <a:rPr lang="en-US" sz="1800" dirty="0" smtClean="0"/>
              <a:t> 1121 Basmati Rice           (Availability: Raw, Parboiled &amp; Steamed option)</a:t>
            </a:r>
          </a:p>
          <a:p>
            <a:pPr lvl="0" algn="l">
              <a:buFont typeface="Wingdings" pitchFamily="2" charset="2"/>
              <a:buChar char="Ø"/>
            </a:pPr>
            <a:r>
              <a:rPr lang="en-US" sz="1800" dirty="0" smtClean="0"/>
              <a:t>  PUSA Basmati Rice        (Availability: Raw, Parboiled &amp; Steamed option)</a:t>
            </a:r>
          </a:p>
          <a:p>
            <a:pPr lvl="0" algn="l">
              <a:buFont typeface="Wingdings" pitchFamily="2" charset="2"/>
              <a:buChar char="Ø"/>
            </a:pPr>
            <a:r>
              <a:rPr lang="en-US" sz="1800" dirty="0" smtClean="0"/>
              <a:t> Sughanda Basmati Rice  (Availability: Raw, Parboiled &amp; Steamed option)</a:t>
            </a:r>
          </a:p>
          <a:p>
            <a:pPr lvl="0" algn="l">
              <a:buFont typeface="Wingdings" pitchFamily="2" charset="2"/>
              <a:buChar char="Ø"/>
            </a:pPr>
            <a:r>
              <a:rPr lang="en-US" sz="1800" dirty="0" smtClean="0"/>
              <a:t> Blended Basmati Rice     (Availability: Raw, Parboiled &amp; Steamed option)</a:t>
            </a:r>
          </a:p>
          <a:p>
            <a:pPr algn="l"/>
            <a:r>
              <a:rPr lang="en-US" dirty="0" smtClean="0"/>
              <a:t>   </a:t>
            </a:r>
          </a:p>
          <a:p>
            <a:pPr algn="l"/>
            <a:r>
              <a:rPr lang="en-US" sz="1600" dirty="0" smtClean="0"/>
              <a:t>(</a:t>
            </a:r>
            <a:r>
              <a:rPr lang="en-US" sz="1600" b="1" dirty="0" smtClean="0"/>
              <a:t>Please note:</a:t>
            </a:r>
            <a:r>
              <a:rPr lang="en-US" sz="1600" dirty="0" smtClean="0"/>
              <a:t>  Above mention rice varieties are most common varieties for Exports today, we are in position to offer all Indian rice varieties against specific requirements.)</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0" y="522287"/>
            <a:ext cx="9156700" cy="1470025"/>
          </a:xfrm>
        </p:spPr>
        <p:txBody>
          <a:bodyPr>
            <a:normAutofit/>
          </a:bodyPr>
          <a:lstStyle/>
          <a:p>
            <a:pPr algn="ctr"/>
            <a:r>
              <a:rPr smtClean="0"/>
              <a:t>Non-Basmati Rice</a:t>
            </a:r>
            <a:endParaRPr lang="en-US" dirty="0"/>
          </a:p>
        </p:txBody>
      </p:sp>
      <p:sp>
        <p:nvSpPr>
          <p:cNvPr id="3" name="Subtitle 2"/>
          <p:cNvSpPr>
            <a:spLocks noGrp="1"/>
          </p:cNvSpPr>
          <p:nvPr>
            <p:ph type="subTitle" idx="1"/>
          </p:nvPr>
        </p:nvSpPr>
        <p:spPr>
          <a:xfrm>
            <a:off x="433050" y="1544812"/>
            <a:ext cx="8558550" cy="4703588"/>
          </a:xfrm>
        </p:spPr>
        <p:txBody>
          <a:bodyPr>
            <a:normAutofit/>
          </a:bodyPr>
          <a:lstStyle/>
          <a:p>
            <a:pPr algn="l"/>
            <a:r>
              <a:rPr lang="en-US" dirty="0" smtClean="0"/>
              <a:t>We offer Indian Non-Basmati Rice grades in customer required Packaging (like 25 Kg , 40 Kg, 50 Kg, 100 Kg PP or Jute Bags), Quality (SGS) standards,  Branding. Few of the most common Indian Non Basmati rice exports varieties are:</a:t>
            </a:r>
          </a:p>
          <a:p>
            <a:pPr algn="l"/>
            <a:r>
              <a:rPr lang="en-US" dirty="0" smtClean="0"/>
              <a:t> </a:t>
            </a:r>
          </a:p>
          <a:p>
            <a:pPr algn="l"/>
            <a:r>
              <a:rPr lang="en-US" sz="1800" dirty="0" smtClean="0"/>
              <a:t>IR-8  Rice			Swarna Rice</a:t>
            </a:r>
          </a:p>
          <a:p>
            <a:pPr algn="l"/>
            <a:r>
              <a:rPr lang="en-US" sz="1800" dirty="0" smtClean="0"/>
              <a:t>PR-11 Rice			PR-14 Rice </a:t>
            </a:r>
          </a:p>
          <a:p>
            <a:pPr algn="l"/>
            <a:r>
              <a:rPr lang="en-US" sz="1800" dirty="0" smtClean="0"/>
              <a:t>100% Broken Rice		Long Grain Rice</a:t>
            </a:r>
          </a:p>
          <a:p>
            <a:pPr algn="l"/>
            <a:r>
              <a:rPr lang="en-US" sz="1800" dirty="0" smtClean="0"/>
              <a:t>Short Grain Rice 			Medium Grain Rice</a:t>
            </a:r>
          </a:p>
          <a:p>
            <a:pPr algn="l"/>
            <a:r>
              <a:rPr lang="en-US" sz="1800" dirty="0" smtClean="0"/>
              <a:t>Sona Massuri Rice		Massuri Rice</a:t>
            </a:r>
          </a:p>
          <a:p>
            <a:pPr algn="l"/>
            <a:r>
              <a:rPr lang="en-US" dirty="0" smtClean="0"/>
              <a:t>   </a:t>
            </a:r>
          </a:p>
          <a:p>
            <a:pPr algn="l"/>
            <a:r>
              <a:rPr lang="en-US" sz="1400" dirty="0" smtClean="0"/>
              <a:t>(</a:t>
            </a:r>
            <a:r>
              <a:rPr lang="en-US" sz="1400" b="1" dirty="0" smtClean="0"/>
              <a:t>Please note:</a:t>
            </a:r>
            <a:r>
              <a:rPr lang="en-US" sz="1400" dirty="0" smtClean="0"/>
              <a:t>  Above mention rice varieties are most common varieties for Exports today, we are in position to offer all Indian rice varieties against specific requirements.)</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0" y="968375"/>
            <a:ext cx="9156700" cy="1470025"/>
          </a:xfrm>
        </p:spPr>
        <p:txBody>
          <a:bodyPr>
            <a:normAutofit/>
          </a:bodyPr>
          <a:lstStyle/>
          <a:p>
            <a:pPr algn="ctr"/>
            <a:r>
              <a:rPr smtClean="0"/>
              <a:t>Why choose US ?</a:t>
            </a:r>
            <a:endParaRPr lang="en-US" dirty="0"/>
          </a:p>
        </p:txBody>
      </p:sp>
      <p:sp>
        <p:nvSpPr>
          <p:cNvPr id="3" name="Subtitle 2"/>
          <p:cNvSpPr>
            <a:spLocks noGrp="1"/>
          </p:cNvSpPr>
          <p:nvPr>
            <p:ph type="subTitle" idx="1"/>
          </p:nvPr>
        </p:nvSpPr>
        <p:spPr>
          <a:xfrm>
            <a:off x="433050" y="1905000"/>
            <a:ext cx="8558550" cy="4703588"/>
          </a:xfrm>
        </p:spPr>
        <p:txBody>
          <a:bodyPr>
            <a:normAutofit lnSpcReduction="10000"/>
          </a:bodyPr>
          <a:lstStyle/>
          <a:p>
            <a:pPr algn="l">
              <a:buFont typeface="Wingdings" pitchFamily="2" charset="2"/>
              <a:buChar char="Ø"/>
            </a:pPr>
            <a:r>
              <a:rPr lang="en-US" dirty="0" smtClean="0"/>
              <a:t> A team of experienced players in both International &amp; Domestic Rice    trade.</a:t>
            </a:r>
          </a:p>
          <a:p>
            <a:pPr algn="l">
              <a:buFont typeface="Wingdings" pitchFamily="2" charset="2"/>
              <a:buChar char="Ø"/>
            </a:pPr>
            <a:endParaRPr lang="en-US" dirty="0" smtClean="0"/>
          </a:p>
          <a:p>
            <a:pPr algn="l">
              <a:buFont typeface="Wingdings" pitchFamily="2" charset="2"/>
              <a:buChar char="Ø"/>
            </a:pPr>
            <a:r>
              <a:rPr lang="en-US" dirty="0" smtClean="0"/>
              <a:t> Competitive prices, Quality products &amp; Services.</a:t>
            </a:r>
          </a:p>
          <a:p>
            <a:pPr algn="l">
              <a:buFont typeface="Wingdings" pitchFamily="2" charset="2"/>
              <a:buChar char="Ø"/>
            </a:pPr>
            <a:endParaRPr lang="en-US" dirty="0" smtClean="0"/>
          </a:p>
          <a:p>
            <a:pPr algn="l">
              <a:buFont typeface="Wingdings" pitchFamily="2" charset="2"/>
              <a:buChar char="Ø"/>
            </a:pPr>
            <a:r>
              <a:rPr lang="en-US" dirty="0" smtClean="0"/>
              <a:t> Have Quality Experience in serving Big International clients as per their specific packaging &amp; Branding needs.</a:t>
            </a:r>
          </a:p>
          <a:p>
            <a:pPr algn="l">
              <a:buFont typeface="Wingdings" pitchFamily="2" charset="2"/>
              <a:buChar char="Ø"/>
            </a:pPr>
            <a:endParaRPr lang="en-US" dirty="0" smtClean="0"/>
          </a:p>
          <a:p>
            <a:pPr algn="l">
              <a:buFont typeface="Wingdings" pitchFamily="2" charset="2"/>
              <a:buChar char="Ø"/>
            </a:pPr>
            <a:r>
              <a:rPr lang="en-US" dirty="0" smtClean="0"/>
              <a:t> Capability of handling big volume business.</a:t>
            </a:r>
          </a:p>
          <a:p>
            <a:pPr algn="l">
              <a:buFont typeface="Wingdings" pitchFamily="2" charset="2"/>
              <a:buChar char="Ø"/>
            </a:pPr>
            <a:endParaRPr lang="en-US" dirty="0" smtClean="0"/>
          </a:p>
          <a:p>
            <a:pPr algn="l">
              <a:buFont typeface="Wingdings" pitchFamily="2" charset="2"/>
              <a:buChar char="Ø"/>
            </a:pPr>
            <a:r>
              <a:rPr lang="en-US" dirty="0" smtClean="0"/>
              <a:t> Timely deliveries as per required shipment terms. </a:t>
            </a:r>
          </a:p>
          <a:p>
            <a:pPr algn="l">
              <a:buFont typeface="Wingdings" pitchFamily="2" charset="2"/>
              <a:buChar char="Ø"/>
            </a:pPr>
            <a:endParaRPr lang="en-US" dirty="0" smtClean="0"/>
          </a:p>
          <a:p>
            <a:pPr algn="l">
              <a:buFont typeface="Wingdings" pitchFamily="2" charset="2"/>
              <a:buChar char="Ø"/>
            </a:pPr>
            <a:endParaRPr lang="en-US" dirty="0" smtClean="0"/>
          </a:p>
          <a:p>
            <a:r>
              <a:rPr lang="en-US" dirty="0" smtClean="0"/>
              <a:t> </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150338"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pic>
        <p:nvPicPr>
          <p:cNvPr id="7" name="Picture 2" descr="C:\Users\admin\Desktop\12224342.jpg"/>
          <p:cNvPicPr>
            <a:picLocks noChangeAspect="1" noChangeArrowheads="1"/>
          </p:cNvPicPr>
          <p:nvPr/>
        </p:nvPicPr>
        <p:blipFill>
          <a:blip r:embed="rId3" cstate="print"/>
          <a:srcRect/>
          <a:stretch>
            <a:fillRect/>
          </a:stretch>
        </p:blipFill>
        <p:spPr bwMode="auto">
          <a:xfrm>
            <a:off x="7391400" y="228600"/>
            <a:ext cx="1752600" cy="1752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467600" cy="1143000"/>
          </a:xfrm>
        </p:spPr>
        <p:txBody>
          <a:bodyPr>
            <a:normAutofit/>
          </a:bodyPr>
          <a:lstStyle/>
          <a:p>
            <a:r>
              <a:rPr lang="en-US" sz="3200" dirty="0" smtClean="0"/>
              <a:t>Thank you for you valuable time &amp; we look forward for your valuable inquiries.</a:t>
            </a:r>
            <a:endParaRPr lang="en-US" sz="3200" dirty="0"/>
          </a:p>
        </p:txBody>
      </p:sp>
      <p:sp>
        <p:nvSpPr>
          <p:cNvPr id="3" name="Content Placeholder 2"/>
          <p:cNvSpPr>
            <a:spLocks noGrp="1"/>
          </p:cNvSpPr>
          <p:nvPr>
            <p:ph idx="1"/>
          </p:nvPr>
        </p:nvSpPr>
        <p:spPr>
          <a:xfrm>
            <a:off x="457200" y="3094037"/>
            <a:ext cx="7467600" cy="4525963"/>
          </a:xfrm>
        </p:spPr>
        <p:txBody>
          <a:bodyPr>
            <a:normAutofit fontScale="92500" lnSpcReduction="10000"/>
          </a:bodyPr>
          <a:lstStyle/>
          <a:p>
            <a:pPr>
              <a:buNone/>
            </a:pPr>
            <a:r>
              <a:rPr lang="en-US" dirty="0" smtClean="0"/>
              <a:t>    Best Regards,</a:t>
            </a:r>
          </a:p>
          <a:p>
            <a:pPr>
              <a:buNone/>
            </a:pPr>
            <a:r>
              <a:rPr lang="en-US" dirty="0" smtClean="0"/>
              <a:t>    Rgsl  Agro Team,</a:t>
            </a:r>
          </a:p>
          <a:p>
            <a:pPr>
              <a:buNone/>
            </a:pPr>
            <a:r>
              <a:rPr lang="en-US" dirty="0" smtClean="0"/>
              <a:t>	Rgsl Agro,</a:t>
            </a:r>
            <a:br>
              <a:rPr lang="en-US" dirty="0" smtClean="0"/>
            </a:br>
            <a:r>
              <a:rPr lang="en-US" dirty="0" smtClean="0"/>
              <a:t>Plot No. 28, 2nd Floor, Sector - 3A,</a:t>
            </a:r>
            <a:br>
              <a:rPr lang="en-US" dirty="0" smtClean="0"/>
            </a:br>
            <a:r>
              <a:rPr lang="en-US" dirty="0" smtClean="0"/>
              <a:t>Vaishali, Ghaziabad - 201010, U.P., India</a:t>
            </a:r>
            <a:br>
              <a:rPr lang="en-US" dirty="0" smtClean="0"/>
            </a:br>
            <a:r>
              <a:rPr lang="en-US" dirty="0" smtClean="0"/>
              <a:t>Ph: 0120 - 4107708, +91 - 9717799006</a:t>
            </a:r>
            <a:br>
              <a:rPr lang="en-US" dirty="0" smtClean="0"/>
            </a:br>
            <a:r>
              <a:rPr lang="en-US" dirty="0" smtClean="0"/>
              <a:t>Email: </a:t>
            </a:r>
            <a:r>
              <a:rPr lang="en-US" dirty="0" smtClean="0"/>
              <a:t>rahul@rgslagro.com </a:t>
            </a:r>
            <a:r>
              <a:rPr lang="en-US" dirty="0" smtClean="0"/>
              <a:t/>
            </a:r>
            <a:br>
              <a:rPr lang="en-US" dirty="0" smtClean="0"/>
            </a:br>
            <a:r>
              <a:rPr lang="en-US" dirty="0" smtClean="0"/>
              <a:t>Website: </a:t>
            </a:r>
            <a:r>
              <a:rPr lang="en-US" u="sng" dirty="0" smtClean="0">
                <a:hlinkClick r:id="rId2"/>
              </a:rPr>
              <a:t>www.rgslagro.com</a:t>
            </a:r>
            <a:endParaRPr lang="en-US" dirty="0" smtClean="0"/>
          </a:p>
          <a:p>
            <a:pPr>
              <a:buNone/>
            </a:pPr>
            <a:r>
              <a:rPr lang="en-US" dirty="0" smtClean="0"/>
              <a:t/>
            </a:r>
            <a:br>
              <a:rPr lang="en-US" dirty="0" smtClean="0"/>
            </a:br>
            <a:endParaRPr lang="en-US" dirty="0" smtClean="0"/>
          </a:p>
          <a:p>
            <a:endParaRPr lang="en-US" dirty="0"/>
          </a:p>
        </p:txBody>
      </p:sp>
      <p:pic>
        <p:nvPicPr>
          <p:cNvPr id="4" name="Picture 2"/>
          <p:cNvPicPr>
            <a:picLocks noChangeAspect="1" noChangeArrowheads="1"/>
          </p:cNvPicPr>
          <p:nvPr/>
        </p:nvPicPr>
        <p:blipFill>
          <a:blip r:embed="rId3" cstate="print"/>
          <a:srcRect/>
          <a:stretch>
            <a:fillRect/>
          </a:stretch>
        </p:blipFill>
        <p:spPr bwMode="auto">
          <a:xfrm>
            <a:off x="0" y="0"/>
            <a:ext cx="1905000" cy="914400"/>
          </a:xfrm>
          <a:prstGeom prst="rect">
            <a:avLst/>
          </a:prstGeom>
          <a:noFill/>
          <a:ln w="9525">
            <a:noFill/>
            <a:miter lim="800000"/>
            <a:headEnd/>
            <a:tailEnd/>
          </a:ln>
          <a:effectLst/>
        </p:spPr>
      </p:pic>
      <p:sp>
        <p:nvSpPr>
          <p:cNvPr id="6" name="Rectangle 5"/>
          <p:cNvSpPr/>
          <p:nvPr/>
        </p:nvSpPr>
        <p:spPr>
          <a:xfrm>
            <a:off x="7086600" y="6400800"/>
            <a:ext cx="2069862" cy="369332"/>
          </a:xfrm>
          <a:prstGeom prst="rect">
            <a:avLst/>
          </a:prstGeom>
        </p:spPr>
        <p:txBody>
          <a:bodyPr wrap="none">
            <a:spAutoFit/>
          </a:bodyPr>
          <a:lstStyle/>
          <a:p>
            <a:r>
              <a:rPr lang="en-US" dirty="0" smtClean="0"/>
              <a:t>www.rgslagro.com</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233</TotalTime>
  <Words>423</Words>
  <Application>Microsoft Office PowerPoint</Application>
  <PresentationFormat>On-screen Show (4:3)</PresentationFormat>
  <Paragraphs>88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An Overview of  Rgsl Agro, India  </vt:lpstr>
      <vt:lpstr>About Us</vt:lpstr>
      <vt:lpstr>Our Vision &amp; Mission</vt:lpstr>
      <vt:lpstr> About Indian Rice Trade</vt:lpstr>
      <vt:lpstr> ProductS We oFfer</vt:lpstr>
      <vt:lpstr>Basmati Rice</vt:lpstr>
      <vt:lpstr>Non-Basmati Rice</vt:lpstr>
      <vt:lpstr>Why choose US ?</vt:lpstr>
      <vt:lpstr>Thank you for you valuable time &amp; we look forward for your valuable inquiries.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PARI</cp:lastModifiedBy>
  <cp:revision>26</cp:revision>
  <dcterms:created xsi:type="dcterms:W3CDTF">2006-08-16T00:00:00Z</dcterms:created>
  <dcterms:modified xsi:type="dcterms:W3CDTF">2013-09-16T10:10:24Z</dcterms:modified>
</cp:coreProperties>
</file>